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6" r:id="rId7"/>
    <p:sldId id="269" r:id="rId8"/>
    <p:sldId id="264" r:id="rId9"/>
    <p:sldId id="270" r:id="rId10"/>
    <p:sldId id="267" r:id="rId11"/>
    <p:sldId id="265" r:id="rId12"/>
    <p:sldId id="263" r:id="rId13"/>
    <p:sldId id="262" r:id="rId14"/>
    <p:sldId id="268" r:id="rId15"/>
    <p:sldId id="271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AFDC-3DB3-4FEF-9348-C53E5204E88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5E371-DDED-4458-93EF-B3CAAE5D3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0"/>
            <a:ext cx="4572000" cy="213677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Periodic Table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2700" b="1" dirty="0" smtClean="0"/>
              <a:t>- Start a New Page</a:t>
            </a:r>
            <a:br>
              <a:rPr lang="en-US" sz="2700" b="1" dirty="0" smtClean="0"/>
            </a:br>
            <a:r>
              <a:rPr lang="en-US" sz="2700" b="1" dirty="0" smtClean="0"/>
              <a:t>- Add it to your TOC</a:t>
            </a:r>
            <a:endParaRPr lang="en-US" sz="27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Groups (vertical columns)</a:t>
            </a:r>
            <a:endParaRPr lang="en-US" dirty="0"/>
          </a:p>
        </p:txBody>
      </p:sp>
      <p:pic>
        <p:nvPicPr>
          <p:cNvPr id="7" name="Content Placeholder 6" descr="images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4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Periods (horizontal rows)</a:t>
            </a:r>
            <a:endParaRPr lang="en-US" dirty="0"/>
          </a:p>
        </p:txBody>
      </p:sp>
      <p:pic>
        <p:nvPicPr>
          <p:cNvPr id="6" name="Content Placeholder 5" descr="imag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93" r="-10093"/>
          <a:stretch>
            <a:fillRect/>
          </a:stretch>
        </p:blipFill>
        <p:spPr>
          <a:xfrm>
            <a:off x="533400" y="1524000"/>
            <a:ext cx="8200251" cy="5117248"/>
          </a:xfrm>
        </p:spPr>
      </p:pic>
    </p:spTree>
    <p:extLst>
      <p:ext uri="{BB962C8B-B14F-4D97-AF65-F5344CB8AC3E}">
        <p14:creationId xmlns:p14="http://schemas.microsoft.com/office/powerpoint/2010/main" val="140181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Families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121" b="2121"/>
          <a:stretch>
            <a:fillRect/>
          </a:stretch>
        </p:blipFill>
        <p:spPr>
          <a:xfrm>
            <a:off x="-33405" y="1447800"/>
            <a:ext cx="9283195" cy="5105400"/>
          </a:xfrm>
        </p:spPr>
      </p:pic>
    </p:spTree>
    <p:extLst>
      <p:ext uri="{BB962C8B-B14F-4D97-AF65-F5344CB8AC3E}">
        <p14:creationId xmlns:p14="http://schemas.microsoft.com/office/powerpoint/2010/main" val="1885778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Review:</a:t>
            </a:r>
            <a:br>
              <a:rPr lang="en-US" dirty="0" smtClean="0"/>
            </a:br>
            <a:r>
              <a:rPr lang="en-US" dirty="0" smtClean="0"/>
              <a:t>Periodic Table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Atomic Number </a:t>
            </a:r>
            <a:r>
              <a:rPr lang="en-US" dirty="0" smtClean="0"/>
              <a:t>– left to right, top to bottom; number of protons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Groups</a:t>
            </a:r>
            <a:r>
              <a:rPr lang="en-US" dirty="0" smtClean="0"/>
              <a:t> – Up &amp; Down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Periods</a:t>
            </a:r>
            <a:r>
              <a:rPr lang="en-US" dirty="0" smtClean="0"/>
              <a:t> – Side-to-Side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Families</a:t>
            </a:r>
            <a:r>
              <a:rPr lang="en-US" dirty="0" smtClean="0"/>
              <a:t> – 3 major types:</a:t>
            </a:r>
          </a:p>
          <a:p>
            <a:pPr lvl="1"/>
            <a:r>
              <a:rPr lang="en-US" dirty="0" smtClean="0"/>
              <a:t>Metals on the left</a:t>
            </a:r>
          </a:p>
          <a:p>
            <a:pPr lvl="1"/>
            <a:r>
              <a:rPr lang="en-US" dirty="0" smtClean="0"/>
              <a:t>Non-metals on the right</a:t>
            </a:r>
          </a:p>
          <a:p>
            <a:pPr lvl="1"/>
            <a:r>
              <a:rPr lang="en-US" dirty="0" smtClean="0"/>
              <a:t>Metalloids on the “staircase” between the two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6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more info…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4096" r="-24096"/>
          <a:stretch>
            <a:fillRect/>
          </a:stretch>
        </p:blipFill>
        <p:spPr>
          <a:xfrm>
            <a:off x="41535" y="1371600"/>
            <a:ext cx="9283195" cy="5105400"/>
          </a:xfrm>
        </p:spPr>
      </p:pic>
    </p:spTree>
    <p:extLst>
      <p:ext uri="{BB962C8B-B14F-4D97-AF65-F5344CB8AC3E}">
        <p14:creationId xmlns:p14="http://schemas.microsoft.com/office/powerpoint/2010/main" val="3622843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Periodic Table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620000" cy="5257800"/>
          </a:xfrm>
        </p:spPr>
        <p:txBody>
          <a:bodyPr/>
          <a:lstStyle/>
          <a:p>
            <a:r>
              <a:rPr lang="en-US" dirty="0"/>
              <a:t>Organizes the elements</a:t>
            </a:r>
          </a:p>
          <a:p>
            <a:r>
              <a:rPr lang="en-US" dirty="0"/>
              <a:t>Each element has its own box</a:t>
            </a:r>
          </a:p>
          <a:p>
            <a:r>
              <a:rPr lang="en-US" dirty="0"/>
              <a:t>The box shows the element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</a:t>
            </a:r>
          </a:p>
          <a:p>
            <a:pPr lvl="1"/>
            <a:r>
              <a:rPr lang="en-US" dirty="0" smtClean="0"/>
              <a:t>____________</a:t>
            </a:r>
            <a:endParaRPr lang="en-US" dirty="0"/>
          </a:p>
          <a:p>
            <a:pPr lvl="1"/>
            <a:r>
              <a:rPr lang="en-US" dirty="0" smtClean="0"/>
              <a:t>____________</a:t>
            </a:r>
            <a:endParaRPr lang="en-US" dirty="0"/>
          </a:p>
          <a:p>
            <a:pPr lvl="1"/>
            <a:r>
              <a:rPr lang="en-US" dirty="0"/>
              <a:t>Atomic </a:t>
            </a:r>
            <a:r>
              <a:rPr lang="en-US" dirty="0" smtClean="0"/>
              <a:t>_________</a:t>
            </a:r>
            <a:endParaRPr lang="en-US" dirty="0"/>
          </a:p>
          <a:p>
            <a:pPr lvl="1"/>
            <a:r>
              <a:rPr lang="en-US" dirty="0"/>
              <a:t>Atomic mass </a:t>
            </a:r>
          </a:p>
          <a:p>
            <a:pPr lvl="2">
              <a:buFontTx/>
              <a:buNone/>
            </a:pPr>
            <a:r>
              <a:rPr lang="en-US" dirty="0"/>
              <a:t>(is in different places</a:t>
            </a:r>
          </a:p>
          <a:p>
            <a:pPr lvl="2">
              <a:buFontTx/>
              <a:buNone/>
            </a:pPr>
            <a:r>
              <a:rPr lang="en-US" dirty="0"/>
              <a:t>on different </a:t>
            </a:r>
            <a:r>
              <a:rPr lang="en-US" dirty="0" smtClean="0"/>
              <a:t>tables; it</a:t>
            </a:r>
          </a:p>
          <a:p>
            <a:pPr lvl="2">
              <a:buFontTx/>
              <a:buNone/>
            </a:pPr>
            <a:r>
              <a:rPr lang="en-US" dirty="0" smtClean="0"/>
              <a:t> has a decimal in it)</a:t>
            </a:r>
            <a:endParaRPr lang="en-US" dirty="0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5105400" y="3505200"/>
            <a:ext cx="3200400" cy="28956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410200" y="3657600"/>
            <a:ext cx="2590800" cy="256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/>
              <a:t>O</a:t>
            </a:r>
          </a:p>
          <a:p>
            <a:pPr algn="ctr">
              <a:spcBef>
                <a:spcPct val="50000"/>
              </a:spcBef>
            </a:pPr>
            <a:r>
              <a:rPr lang="en-US"/>
              <a:t>Oxygen</a:t>
            </a:r>
          </a:p>
          <a:p>
            <a:pPr algn="ctr">
              <a:spcBef>
                <a:spcPct val="50000"/>
              </a:spcBef>
            </a:pPr>
            <a:r>
              <a:rPr lang="en-US" sz="3600"/>
              <a:t>8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3886200" y="3657600"/>
            <a:ext cx="2362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962400" y="4114800"/>
            <a:ext cx="2133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495800" y="4648200"/>
            <a:ext cx="1981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6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625645"/>
              </p:ext>
            </p:extLst>
          </p:nvPr>
        </p:nvGraphicFramePr>
        <p:xfrm>
          <a:off x="0" y="685800"/>
          <a:ext cx="8915400" cy="61722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1543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44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your page sideways</a:t>
            </a:r>
            <a:br>
              <a:rPr lang="en-US" dirty="0" smtClean="0"/>
            </a:br>
            <a:r>
              <a:rPr lang="en-US" dirty="0" smtClean="0"/>
              <a:t>Copy the table below into your SN</a:t>
            </a:r>
            <a:br>
              <a:rPr lang="en-US" dirty="0" smtClean="0"/>
            </a:br>
            <a:r>
              <a:rPr lang="en-US" sz="4000" dirty="0" smtClean="0"/>
              <a:t>It should fill the page (13 columns and 4 rows)</a:t>
            </a:r>
            <a:br>
              <a:rPr lang="en-US" sz="4000" dirty="0" smtClean="0"/>
            </a:br>
            <a:r>
              <a:rPr lang="en-US" sz="4000" dirty="0" smtClean="0"/>
              <a:t>TAKE YOUR TIME AND BE NEAT!!!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9606575"/>
              </p:ext>
            </p:extLst>
          </p:nvPr>
        </p:nvGraphicFramePr>
        <p:xfrm>
          <a:off x="457200" y="2819400"/>
          <a:ext cx="8305804" cy="38862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  <a:gridCol w="638908"/>
              </a:tblGrid>
              <a:tr h="9715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5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5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5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Directions: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600" dirty="0" smtClean="0"/>
              <a:t>With your deck of cards follow these directions: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Spread out the cards in front of you to look like the table </a:t>
            </a:r>
            <a:r>
              <a:rPr lang="en-US" dirty="0"/>
              <a:t>(4 </a:t>
            </a:r>
            <a:r>
              <a:rPr lang="en-US" dirty="0" smtClean="0"/>
              <a:t>rows, and 13 </a:t>
            </a:r>
            <a:r>
              <a:rPr lang="en-US" dirty="0"/>
              <a:t>columns). </a:t>
            </a:r>
            <a:endParaRPr lang="en-US" dirty="0" smtClean="0"/>
          </a:p>
          <a:p>
            <a:pPr marL="914400" lvl="1" indent="-514350">
              <a:buNone/>
            </a:pPr>
            <a:r>
              <a:rPr lang="en-US" dirty="0"/>
              <a:t>	</a:t>
            </a:r>
            <a:r>
              <a:rPr lang="en-US" b="1" i="1" dirty="0" smtClean="0">
                <a:solidFill>
                  <a:srgbClr val="C00000"/>
                </a:solidFill>
              </a:rPr>
              <a:t>Are </a:t>
            </a:r>
            <a:r>
              <a:rPr lang="en-US" b="1" i="1" dirty="0">
                <a:solidFill>
                  <a:srgbClr val="C00000"/>
                </a:solidFill>
              </a:rPr>
              <a:t>all of the cards there? 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914400" lvl="1" indent="-514350">
              <a:buFont typeface="+mj-lt"/>
              <a:buAutoNum type="arabicPeriod" startAt="2"/>
            </a:pPr>
            <a:r>
              <a:rPr lang="en-US" dirty="0" smtClean="0"/>
              <a:t>Organize them as best you can!</a:t>
            </a:r>
          </a:p>
          <a:p>
            <a:pPr marL="914400" lvl="1" indent="-514350">
              <a:buFont typeface="+mj-lt"/>
              <a:buAutoNum type="arabicPeriod" startAt="2"/>
            </a:pPr>
            <a:r>
              <a:rPr lang="en-US" dirty="0" smtClean="0"/>
              <a:t>Put an </a:t>
            </a:r>
            <a:r>
              <a:rPr lang="en-US" sz="3600" b="1" dirty="0" smtClean="0"/>
              <a:t>X</a:t>
            </a:r>
            <a:r>
              <a:rPr lang="en-US" dirty="0" smtClean="0"/>
              <a:t> in any of the boxes on your SN table to represent where you </a:t>
            </a:r>
            <a:r>
              <a:rPr lang="en-US" b="1" dirty="0" smtClean="0"/>
              <a:t>HAVE </a:t>
            </a:r>
            <a:r>
              <a:rPr lang="en-US" dirty="0" smtClean="0"/>
              <a:t>a card.  (</a:t>
            </a:r>
            <a:r>
              <a:rPr lang="en-US" b="1" dirty="0" smtClean="0"/>
              <a:t>X=Card</a:t>
            </a:r>
            <a:r>
              <a:rPr lang="en-US" dirty="0" smtClean="0"/>
              <a:t>)</a:t>
            </a:r>
          </a:p>
          <a:p>
            <a:pPr marL="914400" lvl="1" indent="-514350">
              <a:buFont typeface="+mj-lt"/>
              <a:buAutoNum type="arabicPeriod" startAt="3"/>
            </a:pP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GAPS of your SN table, </a:t>
            </a:r>
            <a:r>
              <a:rPr lang="en-US" u="sng" dirty="0" smtClean="0"/>
              <a:t>write/draw </a:t>
            </a:r>
            <a:r>
              <a:rPr lang="en-US" u="sng" dirty="0"/>
              <a:t>a </a:t>
            </a:r>
            <a:r>
              <a:rPr lang="en-US" u="sng" dirty="0" smtClean="0"/>
              <a:t>PREDICTION</a:t>
            </a:r>
            <a:r>
              <a:rPr lang="en-US" dirty="0" smtClean="0"/>
              <a:t> of </a:t>
            </a:r>
            <a:r>
              <a:rPr lang="en-US" dirty="0"/>
              <a:t>what you would expect to see in that </a:t>
            </a:r>
            <a:r>
              <a:rPr lang="en-US" dirty="0" smtClean="0"/>
              <a:t>spot if you had all of the cards.</a:t>
            </a:r>
            <a:endParaRPr lang="en-US" sz="3200" dirty="0"/>
          </a:p>
          <a:p>
            <a:pPr marL="914400" lvl="1" indent="-514350">
              <a:buFont typeface="+mj-lt"/>
              <a:buAutoNum type="arabicPeriod"/>
            </a:pPr>
            <a:endParaRPr lang="en-US" sz="3200" dirty="0"/>
          </a:p>
        </p:txBody>
      </p:sp>
      <p:pic>
        <p:nvPicPr>
          <p:cNvPr id="1026" name="Picture 2" descr="MC9004339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-152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u="sng" dirty="0" smtClean="0"/>
              <a:t>Periodic Table </a:t>
            </a:r>
            <a:br>
              <a:rPr lang="en-US" b="1" u="sng" dirty="0" smtClean="0"/>
            </a:br>
            <a:r>
              <a:rPr lang="en-US" b="1" u="sng" dirty="0" smtClean="0"/>
              <a:t>Card Reflection: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Answer the following questions in your SN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did you know (predict) what should go into the missing spaces? (What information did you use to help you decide?)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Are there other </a:t>
            </a:r>
            <a:r>
              <a:rPr lang="en-US" sz="3200" dirty="0"/>
              <a:t>ways </a:t>
            </a:r>
            <a:r>
              <a:rPr lang="en-US" sz="3200" dirty="0" smtClean="0"/>
              <a:t>you could have </a:t>
            </a:r>
            <a:r>
              <a:rPr lang="en-US" sz="3200" dirty="0"/>
              <a:t>arranged your cards </a:t>
            </a:r>
            <a:r>
              <a:rPr lang="en-US" sz="3200" dirty="0" smtClean="0"/>
              <a:t>that </a:t>
            </a:r>
            <a:r>
              <a:rPr lang="en-US" sz="3200" dirty="0"/>
              <a:t>would </a:t>
            </a:r>
            <a:r>
              <a:rPr lang="en-US" sz="3200" dirty="0" smtClean="0"/>
              <a:t>have still allowed </a:t>
            </a:r>
            <a:r>
              <a:rPr lang="en-US" sz="3200" dirty="0"/>
              <a:t>you to predict the missing pieces</a:t>
            </a:r>
            <a:r>
              <a:rPr lang="en-US" sz="3200" dirty="0" smtClean="0"/>
              <a:t>?  Explain.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1026" name="Picture 2" descr="MC9004339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169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Reflection: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This is actually a very similar process to how scientists first organized and created the Periodic Table.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dirty="0" smtClean="0"/>
              <a:t>	Initially there were “gaps” in the table, since all elements had not yet been discovered.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dirty="0" smtClean="0"/>
              <a:t>How do you think early scientists were able to predict what might go into those “gaps”? </a:t>
            </a:r>
          </a:p>
          <a:p>
            <a:pPr>
              <a:buNone/>
            </a:pPr>
            <a:r>
              <a:rPr lang="en-US" sz="2400" i="1" dirty="0" smtClean="0"/>
              <a:t>	</a:t>
            </a:r>
            <a:r>
              <a:rPr lang="en-US" sz="2400" i="1" dirty="0" smtClean="0">
                <a:solidFill>
                  <a:srgbClr val="C00000"/>
                </a:solidFill>
              </a:rPr>
              <a:t>(HINT: What did </a:t>
            </a:r>
            <a:r>
              <a:rPr lang="en-US" sz="2400" b="1" i="1" dirty="0" smtClean="0">
                <a:solidFill>
                  <a:srgbClr val="C00000"/>
                </a:solidFill>
              </a:rPr>
              <a:t>you</a:t>
            </a:r>
            <a:r>
              <a:rPr lang="en-US" sz="2400" i="1" dirty="0" smtClean="0">
                <a:solidFill>
                  <a:srgbClr val="C00000"/>
                </a:solidFill>
              </a:rPr>
              <a:t> consider when predicting what to place into your “gaps” of cards?)</a:t>
            </a:r>
            <a:endParaRPr lang="en-US" sz="2400" i="1" dirty="0">
              <a:solidFill>
                <a:srgbClr val="C00000"/>
              </a:solidFill>
            </a:endParaRPr>
          </a:p>
          <a:p>
            <a:pPr marL="400050" lvl="1" indent="0">
              <a:buNone/>
            </a:pPr>
            <a:endParaRPr lang="en-US" dirty="0"/>
          </a:p>
        </p:txBody>
      </p:sp>
      <p:pic>
        <p:nvPicPr>
          <p:cNvPr id="1026" name="Picture 2" descr="MC9004339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9654" y="1137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istrator\Local Settings\Temporary Internet Files\Content.IE5\2E3UD8YF\MC90023351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19590">
            <a:off x="141919" y="4150845"/>
            <a:ext cx="838200" cy="988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Atomic Number </a:t>
            </a:r>
            <a:r>
              <a:rPr lang="en-US" dirty="0" smtClean="0"/>
              <a:t>– left to right, top to bottom; number of protons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Groups</a:t>
            </a:r>
            <a:r>
              <a:rPr lang="en-US" dirty="0" smtClean="0"/>
              <a:t> – vertical (columns), similar properties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Periods</a:t>
            </a:r>
            <a:r>
              <a:rPr lang="en-US" dirty="0" smtClean="0"/>
              <a:t> – horizontal (rows), similar properties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Families</a:t>
            </a:r>
            <a:r>
              <a:rPr lang="en-US" dirty="0" smtClean="0"/>
              <a:t> – 3 major types:</a:t>
            </a:r>
          </a:p>
          <a:p>
            <a:pPr lvl="1"/>
            <a:r>
              <a:rPr lang="en-US" dirty="0" smtClean="0"/>
              <a:t>Metals on the left</a:t>
            </a:r>
          </a:p>
          <a:p>
            <a:pPr lvl="1"/>
            <a:r>
              <a:rPr lang="en-US" dirty="0" smtClean="0"/>
              <a:t>Non-metals on the right</a:t>
            </a:r>
          </a:p>
          <a:p>
            <a:pPr lvl="1"/>
            <a:r>
              <a:rPr lang="en-US" dirty="0" smtClean="0"/>
              <a:t>Metalloids on the “staircase” between the two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5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4648200"/>
          </a:xfrm>
        </p:spPr>
        <p:txBody>
          <a:bodyPr>
            <a:normAutofit lnSpcReduction="10000"/>
          </a:bodyPr>
          <a:lstStyle/>
          <a:p>
            <a:r>
              <a:rPr lang="en-US" sz="2800" b="1" dirty="0"/>
              <a:t>Groups</a:t>
            </a:r>
            <a:r>
              <a:rPr lang="en-US" sz="2800" dirty="0"/>
              <a:t> – go up and down.</a:t>
            </a:r>
          </a:p>
          <a:p>
            <a:pPr lvl="1"/>
            <a:r>
              <a:rPr lang="en-US" sz="2400" dirty="0"/>
              <a:t>What is another word for up and down?</a:t>
            </a:r>
          </a:p>
          <a:p>
            <a:pPr lvl="1"/>
            <a:r>
              <a:rPr lang="en-US" sz="2400" dirty="0"/>
              <a:t>How else do you know the word groups? </a:t>
            </a:r>
          </a:p>
          <a:p>
            <a:pPr lvl="1">
              <a:buFontTx/>
              <a:buNone/>
            </a:pPr>
            <a:endParaRPr lang="en-US" sz="2400" dirty="0"/>
          </a:p>
          <a:p>
            <a:r>
              <a:rPr lang="en-US" sz="2800" b="1" dirty="0"/>
              <a:t>Periods –</a:t>
            </a:r>
            <a:r>
              <a:rPr lang="en-US" sz="2800" dirty="0"/>
              <a:t> go across</a:t>
            </a:r>
          </a:p>
          <a:p>
            <a:pPr lvl="1"/>
            <a:r>
              <a:rPr lang="en-US" sz="2400" dirty="0"/>
              <a:t>What is another word for across?</a:t>
            </a:r>
          </a:p>
          <a:p>
            <a:pPr lvl="1"/>
            <a:r>
              <a:rPr lang="en-US" sz="2400" dirty="0"/>
              <a:t>How else do you know the word period?</a:t>
            </a:r>
          </a:p>
          <a:p>
            <a:pPr lvl="1">
              <a:buFontTx/>
              <a:buNone/>
            </a:pPr>
            <a:endParaRPr lang="en-US" sz="2400" dirty="0"/>
          </a:p>
          <a:p>
            <a:r>
              <a:rPr lang="en-US" sz="2800" dirty="0"/>
              <a:t>The atomic numbers get bigger as you go to the right and down the </a:t>
            </a:r>
            <a:r>
              <a:rPr lang="en-US" sz="2800" dirty="0" smtClean="0"/>
              <a:t>table</a:t>
            </a:r>
          </a:p>
          <a:p>
            <a:pPr lvl="1"/>
            <a:r>
              <a:rPr lang="en-US" sz="2400" dirty="0" smtClean="0"/>
              <a:t>What does this mean?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1937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Atomic Number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l="355" r="355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657600" y="3276600"/>
            <a:ext cx="4648200" cy="685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0" y="4495800"/>
            <a:ext cx="5029200" cy="1066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4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periodic-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696200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3657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7696200" y="2514600"/>
            <a:ext cx="762000" cy="2514600"/>
          </a:xfrm>
          <a:prstGeom prst="upDownArrow">
            <a:avLst>
              <a:gd name="adj1" fmla="val 50000"/>
              <a:gd name="adj2" fmla="val 66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1828800" y="3657600"/>
            <a:ext cx="4876800" cy="838200"/>
          </a:xfrm>
          <a:prstGeom prst="leftRightArrow">
            <a:avLst>
              <a:gd name="adj1" fmla="val 50000"/>
              <a:gd name="adj2" fmla="val 1163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819400" y="3810000"/>
            <a:ext cx="2590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Periods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924800" y="2895600"/>
            <a:ext cx="381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Group</a:t>
            </a:r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</a:t>
            </a:r>
          </a:p>
        </p:txBody>
      </p:sp>
    </p:spTree>
    <p:extLst>
      <p:ext uri="{BB962C8B-B14F-4D97-AF65-F5344CB8AC3E}">
        <p14:creationId xmlns:p14="http://schemas.microsoft.com/office/powerpoint/2010/main" val="408545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263</Words>
  <Application>Microsoft Macintosh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Periodic Table  - Start a New Page - Add it to your TOC</vt:lpstr>
      <vt:lpstr>Turn your page sideways Copy the table below into your SN It should fill the page (13 columns and 4 rows) TAKE YOUR TIME AND BE NEAT!!!</vt:lpstr>
      <vt:lpstr>Directions:</vt:lpstr>
      <vt:lpstr>Periodic Table  Card Reflection:</vt:lpstr>
      <vt:lpstr>Reflection:</vt:lpstr>
      <vt:lpstr>Periodic Table Organization</vt:lpstr>
      <vt:lpstr>Organization</vt:lpstr>
      <vt:lpstr>1. Atomic Number</vt:lpstr>
      <vt:lpstr>Organization</vt:lpstr>
      <vt:lpstr>2. Groups (vertical columns)</vt:lpstr>
      <vt:lpstr>3. Periods (horizontal rows)</vt:lpstr>
      <vt:lpstr>4. Families</vt:lpstr>
      <vt:lpstr>Review: Periodic Table Organization</vt:lpstr>
      <vt:lpstr>A little more info…</vt:lpstr>
      <vt:lpstr>The Periodic Table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the table below into your ISN pg. 33. It should fill the page (13 columns and 4 rows) TAKE YOUR TIME AND BE NEAT!!!</dc:title>
  <dc:creator>Owner</dc:creator>
  <cp:lastModifiedBy>User</cp:lastModifiedBy>
  <cp:revision>29</cp:revision>
  <cp:lastPrinted>2012-09-13T13:32:07Z</cp:lastPrinted>
  <dcterms:created xsi:type="dcterms:W3CDTF">2011-10-11T03:32:40Z</dcterms:created>
  <dcterms:modified xsi:type="dcterms:W3CDTF">2013-09-24T17:44:39Z</dcterms:modified>
</cp:coreProperties>
</file>